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8"/>
    <p:restoredTop sz="80064"/>
  </p:normalViewPr>
  <p:slideViewPr>
    <p:cSldViewPr snapToGrid="0" snapToObjects="1">
      <p:cViewPr>
        <p:scale>
          <a:sx n="49" d="100"/>
          <a:sy n="49" d="100"/>
        </p:scale>
        <p:origin x="736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简单介绍题目和作者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科普一下神威太湖之光，其实跟这个文章没有太大关系</a:t>
            </a:r>
            <a:endParaRPr lang="en-US" dirty="0"/>
          </a:p>
          <a:p>
            <a:endParaRPr lang="en-US" dirty="0"/>
          </a:p>
          <a:p>
            <a:r>
              <a:rPr lang="en-US" dirty="0"/>
              <a:t>4个CG</a:t>
            </a:r>
            <a:r>
              <a:rPr lang="zh-CN" altLang="en-US" dirty="0"/>
              <a:t>，每个</a:t>
            </a:r>
            <a:r>
              <a:rPr lang="en-US" altLang="zh-CN" dirty="0"/>
              <a:t>CG</a:t>
            </a:r>
            <a:r>
              <a:rPr lang="zh-CN" altLang="en-US" dirty="0"/>
              <a:t>有一个主核，</a:t>
            </a:r>
            <a:r>
              <a:rPr lang="en-US" altLang="zh-CN" dirty="0"/>
              <a:t>64</a:t>
            </a:r>
            <a:r>
              <a:rPr lang="zh-CN" altLang="en-US" dirty="0"/>
              <a:t>个从</a:t>
            </a:r>
            <a:endParaRPr lang="en-US" altLang="zh-CN" dirty="0"/>
          </a:p>
          <a:p>
            <a:r>
              <a:rPr lang="zh-CN" altLang="en-US" dirty="0"/>
              <a:t>核，</a:t>
            </a:r>
            <a:r>
              <a:rPr lang="en-US" altLang="zh-CN" dirty="0"/>
              <a:t>8G</a:t>
            </a:r>
            <a:r>
              <a:rPr lang="zh-CN" altLang="en-US" dirty="0"/>
              <a:t>内存</a:t>
            </a:r>
            <a:endParaRPr lang="en-US" dirty="0"/>
          </a:p>
          <a:p>
            <a:endParaRPr lang="en-US" altLang="zh-CN" dirty="0"/>
          </a:p>
          <a:p>
            <a:r>
              <a:rPr lang="zh-CN" altLang="en-US" dirty="0"/>
              <a:t>自动缓存与手动缓存</a:t>
            </a:r>
            <a:r>
              <a:rPr lang="en-US" altLang="zh-CN" dirty="0"/>
              <a:t>64KB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和</a:t>
            </a:r>
            <a:r>
              <a:rPr lang="en-US" altLang="zh-CN" dirty="0" err="1"/>
              <a:t>ld</a:t>
            </a:r>
            <a:endParaRPr lang="en-US" altLang="zh-CN" dirty="0"/>
          </a:p>
          <a:p>
            <a:r>
              <a:rPr lang="zh-CN" altLang="en-US" dirty="0"/>
              <a:t>从核通信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分子动力学模拟，文章中的介绍也很少</a:t>
            </a:r>
            <a:endParaRPr kumimoji="1" lang="en-US" altLang="zh-CN" dirty="0"/>
          </a:p>
          <a:p>
            <a:r>
              <a:rPr kumimoji="1" lang="zh-CN" altLang="en-US" dirty="0"/>
              <a:t>其实是只介绍了两个力：</a:t>
            </a:r>
            <a:endParaRPr kumimoji="1" lang="en-US" altLang="zh-CN" dirty="0"/>
          </a:p>
          <a:p>
            <a:r>
              <a:rPr kumimoji="1" lang="zh-CN" altLang="en-US" dirty="0"/>
              <a:t>范德华力（分子间作用力）</a:t>
            </a:r>
            <a:endParaRPr kumimoji="1" lang="en-US" altLang="zh-CN" dirty="0"/>
          </a:p>
          <a:p>
            <a:r>
              <a:rPr kumimoji="1" lang="zh-CN" altLang="en-US" dirty="0"/>
              <a:t>库仑力（）</a:t>
            </a:r>
            <a:endParaRPr kumimoji="1" lang="en-US" altLang="zh-CN" dirty="0"/>
          </a:p>
          <a:p>
            <a:r>
              <a:rPr kumimoji="1" lang="zh-CN" altLang="en-US" dirty="0"/>
              <a:t>平方反比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04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52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37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53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24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ell-List based Molecular Dynamics on Many-Core Processors: A Case Study on Sunway TaihuLight Supercompute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999437">
              <a:defRPr sz="9512" spc="-190"/>
            </a:lvl1pPr>
          </a:lstStyle>
          <a:p>
            <a:r>
              <a:rPr dirty="0"/>
              <a:t>Cell-List based Molecular Dynamics on Many-Core Processors: A Case Study on Sunway </a:t>
            </a:r>
            <a:r>
              <a:rPr dirty="0" err="1"/>
              <a:t>TaihuLight</a:t>
            </a:r>
            <a:r>
              <a:rPr dirty="0"/>
              <a:t> Supercomputer</a:t>
            </a:r>
          </a:p>
        </p:txBody>
      </p:sp>
      <p:sp>
        <p:nvSpPr>
          <p:cNvPr id="152" name="Xiaohui Dua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Xiaohui Duan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Vectorization of Cell-wise 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Vectorization of Cell-wise Interactions</a:t>
            </a:r>
          </a:p>
        </p:txBody>
      </p:sp>
      <p:sp>
        <p:nvSpPr>
          <p:cNvPr id="233" name="Problem：…"/>
          <p:cNvSpPr txBox="1"/>
          <p:nvPr/>
        </p:nvSpPr>
        <p:spPr>
          <a:xfrm>
            <a:off x="2238898" y="4262402"/>
            <a:ext cx="8006589" cy="227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Problem：</a:t>
            </a:r>
          </a:p>
          <a:p>
            <a:pPr marL="406400" indent="-406400">
              <a:buSzPct val="123000"/>
              <a:buChar char="•"/>
              <a:defRPr sz="3200" b="1"/>
            </a:pPr>
            <a:r>
              <a:t>Indirect addressing from neighbor lists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Indirect addressing from particle types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Divergence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52" y="8068972"/>
            <a:ext cx="7699385" cy="267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928" y="4128157"/>
            <a:ext cx="7593442" cy="230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340" y="8089538"/>
            <a:ext cx="7491274" cy="3196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Vectorization of Cell-wise 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Vectorization of Cell-wise Interactions</a:t>
            </a:r>
          </a:p>
        </p:txBody>
      </p:sp>
      <p:sp>
        <p:nvSpPr>
          <p:cNvPr id="239" name="Problem：…"/>
          <p:cNvSpPr txBox="1"/>
          <p:nvPr/>
        </p:nvSpPr>
        <p:spPr>
          <a:xfrm>
            <a:off x="2455558" y="3679424"/>
            <a:ext cx="8006995" cy="227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Problem：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Indirect addressing from neighbor lists</a:t>
            </a:r>
          </a:p>
          <a:p>
            <a:pPr marL="406400" indent="-406400">
              <a:buSzPct val="123000"/>
              <a:buChar char="•"/>
              <a:defRPr sz="3200" b="1"/>
            </a:pPr>
            <a:r>
              <a:t>Indirect addressing from particle types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Divergence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99" y="6746316"/>
            <a:ext cx="4875087" cy="4785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899" y="6746316"/>
            <a:ext cx="4631569" cy="4785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DE490EB0-4C63-4149-A9C2-532674F39D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576"/>
          <a:stretch>
            <a:fillRect/>
          </a:stretch>
        </p:blipFill>
        <p:spPr>
          <a:xfrm>
            <a:off x="14135071" y="3420924"/>
            <a:ext cx="6540501" cy="253464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ell List">
            <a:extLst>
              <a:ext uri="{FF2B5EF4-FFF2-40B4-BE49-F238E27FC236}">
                <a16:creationId xmlns:a16="http://schemas.microsoft.com/office/drawing/2014/main" id="{9A587D77-2C40-A04F-B71D-5D6B143BE598}"/>
              </a:ext>
            </a:extLst>
          </p:cNvPr>
          <p:cNvSpPr txBox="1"/>
          <p:nvPr/>
        </p:nvSpPr>
        <p:spPr>
          <a:xfrm>
            <a:off x="16803493" y="6281385"/>
            <a:ext cx="1203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Cell List</a:t>
            </a: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099051CE-1841-D541-8FD2-CC52C058BC4C}"/>
              </a:ext>
            </a:extLst>
          </p:cNvPr>
          <p:cNvSpPr/>
          <p:nvPr/>
        </p:nvSpPr>
        <p:spPr>
          <a:xfrm>
            <a:off x="15035484" y="4139670"/>
            <a:ext cx="4749704" cy="34089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37" y="8404724"/>
            <a:ext cx="6432352" cy="28206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Vectorization of Cell-wise 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Vectorization of Cell-wise Interactions</a:t>
            </a:r>
          </a:p>
        </p:txBody>
      </p:sp>
      <p:sp>
        <p:nvSpPr>
          <p:cNvPr id="245" name="Problem：…"/>
          <p:cNvSpPr txBox="1"/>
          <p:nvPr/>
        </p:nvSpPr>
        <p:spPr>
          <a:xfrm>
            <a:off x="2494950" y="3640236"/>
            <a:ext cx="7491274" cy="2275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Problem：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Indirect addressing from neighbor lists</a:t>
            </a:r>
          </a:p>
          <a:p>
            <a:pPr marL="406400" indent="-406400">
              <a:buSzPct val="123000"/>
              <a:buChar char="•"/>
              <a:defRPr sz="3200"/>
            </a:pPr>
            <a:r>
              <a:t>Indirect addressing from particle types</a:t>
            </a:r>
          </a:p>
          <a:p>
            <a:pPr marL="406400" indent="-406400">
              <a:buSzPct val="123000"/>
              <a:buChar char="•"/>
              <a:defRPr sz="3200" b="1"/>
            </a:pPr>
            <a:r>
              <a:t>Divergence</a:t>
            </a:r>
          </a:p>
        </p:txBody>
      </p:sp>
      <p:sp>
        <p:nvSpPr>
          <p:cNvPr id="246" name="矩形"/>
          <p:cNvSpPr/>
          <p:nvPr/>
        </p:nvSpPr>
        <p:spPr>
          <a:xfrm>
            <a:off x="5096618" y="10339523"/>
            <a:ext cx="4058795" cy="82645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561" y="2824395"/>
            <a:ext cx="6061698" cy="390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olution：…"/>
          <p:cNvSpPr txBox="1"/>
          <p:nvPr/>
        </p:nvSpPr>
        <p:spPr>
          <a:xfrm>
            <a:off x="12281361" y="6827942"/>
            <a:ext cx="6718098" cy="131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Solution：</a:t>
            </a:r>
          </a:p>
          <a:p>
            <a:pPr marL="304800" indent="-304800">
              <a:buSzPct val="123000"/>
              <a:buChar char="•"/>
            </a:pPr>
            <a:r>
              <a:t>Shortcuts</a:t>
            </a:r>
          </a:p>
          <a:p>
            <a:pPr marL="304800" indent="-304800">
              <a:buSzPct val="123000"/>
              <a:buChar char="•"/>
            </a:pPr>
            <a:r>
              <a:t>Sorting particles（Hilbert space-ﬁlling curve）</a:t>
            </a:r>
          </a:p>
        </p:txBody>
      </p:sp>
      <p:pic>
        <p:nvPicPr>
          <p:cNvPr id="24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871" y="8606329"/>
            <a:ext cx="3466388" cy="34663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饼形 3">
            <a:extLst>
              <a:ext uri="{FF2B5EF4-FFF2-40B4-BE49-F238E27FC236}">
                <a16:creationId xmlns:a16="http://schemas.microsoft.com/office/drawing/2014/main" id="{F77DD915-04FB-6B46-AD8C-57148493F787}"/>
              </a:ext>
            </a:extLst>
          </p:cNvPr>
          <p:cNvSpPr/>
          <p:nvPr/>
        </p:nvSpPr>
        <p:spPr>
          <a:xfrm>
            <a:off x="8827213" y="8606329"/>
            <a:ext cx="9844046" cy="9844046"/>
          </a:xfrm>
          <a:prstGeom prst="pie">
            <a:avLst>
              <a:gd name="adj1" fmla="val 16125217"/>
              <a:gd name="adj2" fmla="val 8299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29E87A-59EB-2241-9FC1-34F3845E9741}"/>
              </a:ext>
            </a:extLst>
          </p:cNvPr>
          <p:cNvSpPr/>
          <p:nvPr/>
        </p:nvSpPr>
        <p:spPr>
          <a:xfrm>
            <a:off x="6674303" y="6627168"/>
            <a:ext cx="1103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/home/hp200266/u01036/gzq/fj_software/tensorflow/TensorFlow-2.2.0/include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article-cell Cutoff Checking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Particle-cell Cutoff Checking Filter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44" y="3129913"/>
            <a:ext cx="3419612" cy="1652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方程"/>
              <p:cNvSpPr txBox="1"/>
              <p:nvPr/>
            </p:nvSpPr>
            <p:spPr>
              <a:xfrm>
                <a:off x="6701706" y="7239596"/>
                <a:ext cx="3624071" cy="13769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49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𝑙𝑖𝑠𝑡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4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sz="49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3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706" y="7239596"/>
                <a:ext cx="3624071" cy="1376939"/>
              </a:xfrm>
              <a:prstGeom prst="rect">
                <a:avLst/>
              </a:prstGeom>
              <a:blipFill>
                <a:blip r:embed="rId3"/>
                <a:stretch>
                  <a:fillRect l="-5923" r="-23693" b="-1926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方程"/>
              <p:cNvSpPr txBox="1"/>
              <p:nvPr/>
            </p:nvSpPr>
            <p:spPr>
              <a:xfrm>
                <a:off x="6626518" y="9914978"/>
                <a:ext cx="5385867" cy="13049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sz="4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sz="4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sz="43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sup>
                          </m:sSup>
                        </m:num>
                        <m:den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  <m:sSup>
                            <m:sSupPr>
                              <m:ctrlP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sz="43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43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sz="43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4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518" y="9914978"/>
                <a:ext cx="5385867" cy="1304994"/>
              </a:xfrm>
              <a:prstGeom prst="rect">
                <a:avLst/>
              </a:prstGeom>
              <a:blipFill>
                <a:blip r:embed="rId4"/>
                <a:stretch>
                  <a:fillRect l="-3521" r="-15493" b="-28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方程"/>
              <p:cNvSpPr txBox="1"/>
              <p:nvPr/>
            </p:nvSpPr>
            <p:spPr>
              <a:xfrm>
                <a:off x="12887198" y="10126820"/>
                <a:ext cx="2350818" cy="12696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p>
                      </m:sSup>
                      <m:r>
                        <a:rPr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45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5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4500" i="1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sup>
                          </m:sSup>
                        </m:num>
                        <m:den>
                          <m:r>
                            <a:rPr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sz="45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5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198" y="10126820"/>
                <a:ext cx="2350818" cy="1269680"/>
              </a:xfrm>
              <a:prstGeom prst="rect">
                <a:avLst/>
              </a:prstGeom>
              <a:blipFill>
                <a:blip r:embed="rId5"/>
                <a:stretch>
                  <a:fillRect l="-8602" r="-19892" b="-178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方程"/>
              <p:cNvSpPr txBox="1"/>
              <p:nvPr/>
            </p:nvSpPr>
            <p:spPr>
              <a:xfrm>
                <a:off x="12965629" y="7664129"/>
                <a:ext cx="3399305" cy="5278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𝑙𝑖𝑠𝑡</m:t>
                          </m:r>
                        </m:sup>
                      </m:sSup>
                      <m:r>
                        <a:rPr sz="4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≈1.11</m:t>
                      </m:r>
                      <m:sSup>
                        <m:sSupPr>
                          <m:ctrlP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sz="48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𝑐𝑢𝑡</m:t>
                          </m:r>
                        </m:sup>
                      </m:sSup>
                    </m:oMath>
                  </m:oMathPara>
                </a14:m>
                <a:endParaRPr sz="48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629" y="7664129"/>
                <a:ext cx="3399305" cy="527872"/>
              </a:xfrm>
              <a:prstGeom prst="rect">
                <a:avLst/>
              </a:prstGeom>
              <a:blipFill>
                <a:blip r:embed="rId6"/>
                <a:stretch>
                  <a:fillRect l="-4461" r="-23048" b="-534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方程"/>
              <p:cNvSpPr txBox="1"/>
              <p:nvPr/>
            </p:nvSpPr>
            <p:spPr>
              <a:xfrm>
                <a:off x="18884743" y="7660988"/>
                <a:ext cx="2438878" cy="5310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39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sz="3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≈0.73</m:t>
                      </m:r>
                    </m:oMath>
                  </m:oMathPara>
                </a14:m>
                <a:endParaRPr sz="39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7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4743" y="7660988"/>
                <a:ext cx="2438878" cy="531092"/>
              </a:xfrm>
              <a:prstGeom prst="rect">
                <a:avLst/>
              </a:prstGeom>
              <a:blipFill>
                <a:blip r:embed="rId7"/>
                <a:stretch>
                  <a:fillRect l="-7254" r="-24870" b="-511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方程"/>
              <p:cNvSpPr txBox="1"/>
              <p:nvPr/>
            </p:nvSpPr>
            <p:spPr>
              <a:xfrm>
                <a:off x="18846443" y="10500753"/>
                <a:ext cx="2452943" cy="5218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sz="4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sz="4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≈0.27</m:t>
                      </m:r>
                    </m:oMath>
                  </m:oMathPara>
                </a14:m>
                <a:endParaRPr sz="44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8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6443" y="10500753"/>
                <a:ext cx="2452943" cy="521814"/>
              </a:xfrm>
              <a:prstGeom prst="rect">
                <a:avLst/>
              </a:prstGeom>
              <a:blipFill>
                <a:blip r:embed="rId8"/>
                <a:stretch>
                  <a:fillRect l="-8247" r="-22165" b="-658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假设粒子在空间中均匀分布："/>
          <p:cNvSpPr txBox="1"/>
          <p:nvPr/>
        </p:nvSpPr>
        <p:spPr>
          <a:xfrm>
            <a:off x="2690974" y="5543326"/>
            <a:ext cx="5397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假设粒子在空间中均匀分布：</a:t>
            </a:r>
          </a:p>
        </p:txBody>
      </p:sp>
      <p:pic>
        <p:nvPicPr>
          <p:cNvPr id="260" name="图像" descr="图像"/>
          <p:cNvPicPr>
            <a:picLocks noChangeAspect="1"/>
          </p:cNvPicPr>
          <p:nvPr/>
        </p:nvPicPr>
        <p:blipFill>
          <a:blip r:embed="rId9"/>
          <a:srcRect l="37261" t="68027"/>
          <a:stretch>
            <a:fillRect/>
          </a:stretch>
        </p:blipFill>
        <p:spPr>
          <a:xfrm>
            <a:off x="7762531" y="3618457"/>
            <a:ext cx="4035560" cy="90183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方程"/>
              <p:cNvSpPr txBox="1"/>
              <p:nvPr/>
            </p:nvSpPr>
            <p:spPr>
              <a:xfrm>
                <a:off x="15952040" y="10544172"/>
                <a:ext cx="1397354" cy="434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5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sz="500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61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040" y="10544172"/>
                <a:ext cx="1397354" cy="434976"/>
              </a:xfrm>
              <a:prstGeom prst="rect">
                <a:avLst/>
              </a:prstGeom>
              <a:blipFill>
                <a:blip r:embed="rId10"/>
                <a:stretch>
                  <a:fillRect l="-11712" r="-26126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2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6554" y="6613614"/>
            <a:ext cx="3136901" cy="262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304" y="9326560"/>
            <a:ext cx="3073401" cy="287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问题：cell-based 方法有更多的多余的检测。"/>
          <p:cNvSpPr txBox="1"/>
          <p:nvPr/>
        </p:nvSpPr>
        <p:spPr>
          <a:xfrm>
            <a:off x="13423394" y="3732757"/>
            <a:ext cx="82199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问题：cell-based 方法有更多的多余的检测。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article-cell Cutoff Checking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Particle-cell Cutoff Checking Filter</a:t>
            </a:r>
          </a:p>
        </p:txBody>
      </p:sp>
      <p:pic>
        <p:nvPicPr>
          <p:cNvPr id="26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68" y="4789613"/>
            <a:ext cx="9805714" cy="451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931" y="5668644"/>
            <a:ext cx="7518401" cy="502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E63589-CEA7-5847-8B27-4FA7302A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716" y="10118090"/>
            <a:ext cx="8882284" cy="1159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Optimizations of ESM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Optimizations of ESMD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852" y="4565342"/>
            <a:ext cx="8973907" cy="7150587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Incremental Cell List Building：…"/>
          <p:cNvSpPr txBox="1"/>
          <p:nvPr/>
        </p:nvSpPr>
        <p:spPr>
          <a:xfrm>
            <a:off x="2356137" y="5635893"/>
            <a:ext cx="8859216" cy="4453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1"/>
            </a:pPr>
            <a:r>
              <a:rPr dirty="0"/>
              <a:t>Incremental Cell List Building：</a:t>
            </a:r>
          </a:p>
          <a:p>
            <a:pPr>
              <a:defRPr sz="3200"/>
            </a:pPr>
            <a:r>
              <a:rPr dirty="0" err="1"/>
              <a:t>该方法基于一个发现：粒子只会移动到相邻的cell</a:t>
            </a:r>
            <a:endParaRPr dirty="0"/>
          </a:p>
          <a:p>
            <a:pPr>
              <a:defRPr sz="3200"/>
            </a:pPr>
            <a:r>
              <a:rPr dirty="0"/>
              <a:t>two stage：</a:t>
            </a:r>
          </a:p>
          <a:p>
            <a:pPr>
              <a:defRPr sz="3200"/>
            </a:pPr>
            <a:r>
              <a:rPr dirty="0"/>
              <a:t>export stage</a:t>
            </a:r>
          </a:p>
          <a:p>
            <a:pPr>
              <a:defRPr sz="3200"/>
            </a:pPr>
            <a:r>
              <a:rPr dirty="0"/>
              <a:t>import stage</a:t>
            </a:r>
          </a:p>
          <a:p>
            <a:pPr>
              <a:defRPr sz="3200"/>
            </a:pPr>
            <a:endParaRPr dirty="0"/>
          </a:p>
          <a:p>
            <a:pPr>
              <a:defRPr sz="3200" b="1"/>
            </a:pPr>
            <a:r>
              <a:rPr dirty="0"/>
              <a:t>Cell-based Packing：</a:t>
            </a:r>
          </a:p>
          <a:p>
            <a:pPr>
              <a:defRPr sz="3200"/>
            </a:pPr>
            <a:r>
              <a:rPr dirty="0" err="1"/>
              <a:t>MPI进程间通信，Cell</a:t>
            </a:r>
            <a:r>
              <a:rPr dirty="0"/>
              <a:t> </a:t>
            </a:r>
            <a:r>
              <a:rPr dirty="0" err="1"/>
              <a:t>List打包</a:t>
            </a:r>
            <a:endParaRPr dirty="0"/>
          </a:p>
        </p:txBody>
      </p:sp>
      <p:sp>
        <p:nvSpPr>
          <p:cNvPr id="273" name="a standalone framework for a minimum set pair-wise interactions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 standalone framework for a minimum set pair-wise interactions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ERFORMANCE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EVALUATION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Incremental performance evaluations with different optimization techniques on a single TaihuLight n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z="4760" spc="-95"/>
            </a:lvl1pPr>
          </a:lstStyle>
          <a:p>
            <a:r>
              <a:t>Incremental performance evaluations with different optimization techniques on a single TaihuLight node</a:t>
            </a:r>
          </a:p>
        </p:txBody>
      </p:sp>
      <p:pic>
        <p:nvPicPr>
          <p:cNvPr id="27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8" y="4059718"/>
            <a:ext cx="11107883" cy="772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erformance comparison to other platfor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Performance comparison to other platforms</a:t>
            </a:r>
          </a:p>
        </p:txBody>
      </p:sp>
      <p:pic>
        <p:nvPicPr>
          <p:cNvPr id="28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118" y="5254176"/>
            <a:ext cx="11212381" cy="669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28" y="7718842"/>
            <a:ext cx="7466072" cy="322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800" y="3306462"/>
            <a:ext cx="7246929" cy="314765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utoff 较短时没有优势，由于多次的image building和small bucket size"/>
          <p:cNvSpPr txBox="1"/>
          <p:nvPr/>
        </p:nvSpPr>
        <p:spPr>
          <a:xfrm>
            <a:off x="11475516" y="3306462"/>
            <a:ext cx="10060065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dirty="0"/>
              <a:t>Cutoff </a:t>
            </a:r>
            <a:r>
              <a:rPr dirty="0" err="1"/>
              <a:t>较短时没有优势，由于多次的image</a:t>
            </a:r>
            <a:r>
              <a:rPr dirty="0"/>
              <a:t> </a:t>
            </a:r>
            <a:r>
              <a:rPr dirty="0" err="1"/>
              <a:t>building和small</a:t>
            </a:r>
            <a:r>
              <a:rPr dirty="0"/>
              <a:t> bucket size</a:t>
            </a:r>
          </a:p>
        </p:txBody>
      </p:sp>
      <p:sp>
        <p:nvSpPr>
          <p:cNvPr id="285" name="矩形"/>
          <p:cNvSpPr/>
          <p:nvPr/>
        </p:nvSpPr>
        <p:spPr>
          <a:xfrm>
            <a:off x="12916043" y="7967451"/>
            <a:ext cx="2646586" cy="3331859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roﬁling of ESM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Proﬁling of ESMD</a:t>
            </a:r>
          </a:p>
        </p:txBody>
      </p:sp>
      <p:pic>
        <p:nvPicPr>
          <p:cNvPr id="2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74" y="4642157"/>
            <a:ext cx="11217451" cy="558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toff dist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cutoff distance</a:t>
            </a:r>
          </a:p>
        </p:txBody>
      </p:sp>
      <p:pic>
        <p:nvPicPr>
          <p:cNvPr id="29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00" y="5067462"/>
            <a:ext cx="9749049" cy="68816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ell 越大，粒子移动到其他Cell的机会越小。Cell building 开销也越小"/>
          <p:cNvSpPr txBox="1"/>
          <p:nvPr/>
        </p:nvSpPr>
        <p:spPr>
          <a:xfrm>
            <a:off x="7443683" y="3391565"/>
            <a:ext cx="9496635" cy="125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Cell 越大，粒子移动到其他Cell的机会越小。Cell building 开销也越小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erformance of ESMD and LAMM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Performance of ESMD and LAMMPS</a:t>
            </a:r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71" y="4526031"/>
            <a:ext cx="11336859" cy="6620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cal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Scalability</a:t>
            </a:r>
          </a:p>
        </p:txBody>
      </p:sp>
      <p:pic>
        <p:nvPicPr>
          <p:cNvPr id="29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61" y="5028020"/>
            <a:ext cx="9821733" cy="5923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488" y="5229173"/>
            <a:ext cx="9652252" cy="5521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 AND THIN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</a:t>
            </a:r>
            <a:r>
              <a:rPr lang="en" dirty="0"/>
              <a:t>Y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04" name="短程力的计算：…"/>
          <p:cNvSpPr txBox="1"/>
          <p:nvPr/>
        </p:nvSpPr>
        <p:spPr>
          <a:xfrm>
            <a:off x="1992213" y="3892660"/>
            <a:ext cx="20739652" cy="644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 b="1"/>
            </a:pPr>
            <a:r>
              <a:rPr sz="4400" dirty="0" err="1"/>
              <a:t>短程力的计算</a:t>
            </a:r>
            <a:r>
              <a:rPr sz="4400" dirty="0"/>
              <a:t>：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Cell List Based method</a:t>
            </a:r>
            <a:r>
              <a:rPr lang="zh-CN" altLang="en-US" sz="3600" dirty="0"/>
              <a:t>：</a:t>
            </a:r>
            <a:r>
              <a:rPr sz="3600" dirty="0" err="1"/>
              <a:t>有更好的局部性，但是增加了额外的无效粒子</a:t>
            </a:r>
            <a:r>
              <a:rPr sz="3600" dirty="0"/>
              <a:t>。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 err="1"/>
              <a:t>牛顿第三定律</a:t>
            </a:r>
            <a:r>
              <a:rPr lang="zh-CN" altLang="en-US" sz="3600" dirty="0"/>
              <a:t>：</a:t>
            </a:r>
            <a:r>
              <a:rPr sz="3600" dirty="0" err="1"/>
              <a:t>一个点对之间</a:t>
            </a:r>
            <a:r>
              <a:rPr lang="en-US" sz="3600" dirty="0" err="1"/>
              <a:t>只</a:t>
            </a:r>
            <a:r>
              <a:rPr sz="3600" dirty="0" err="1"/>
              <a:t>计算一次力，更新两个粒子的受力，减少了计算，引入写冲突问题</a:t>
            </a:r>
            <a:r>
              <a:rPr sz="3600" dirty="0"/>
              <a:t>。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adaptive replica-summation</a:t>
            </a:r>
            <a:r>
              <a:rPr lang="zh-CN" altLang="en-US" sz="3600" dirty="0"/>
              <a:t>：</a:t>
            </a:r>
            <a:r>
              <a:rPr sz="3600" dirty="0" err="1"/>
              <a:t>方法实现冲突避免，提高并行效率</a:t>
            </a:r>
            <a:r>
              <a:rPr sz="3600" dirty="0"/>
              <a:t>。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parameter </a:t>
            </a:r>
            <a:r>
              <a:rPr sz="3600" dirty="0" err="1"/>
              <a:t>proﬁle：解决不同类型粒子参数的向量化读取</a:t>
            </a:r>
            <a:endParaRPr sz="3600" dirty="0"/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Shortcuts + Sorting </a:t>
            </a:r>
            <a:r>
              <a:rPr sz="3600" dirty="0" err="1"/>
              <a:t>particles：减少向量化中的无效分支计算</a:t>
            </a:r>
            <a:r>
              <a:rPr sz="3600" dirty="0"/>
              <a:t>。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Particle-cell Cutoff Checking </a:t>
            </a:r>
            <a:r>
              <a:rPr sz="3600" dirty="0" err="1"/>
              <a:t>Filter：过滤掉对于某个粒子没有必要计算的Cell</a:t>
            </a:r>
            <a:endParaRPr sz="3600" dirty="0"/>
          </a:p>
          <a:p>
            <a:pPr>
              <a:defRPr sz="3200"/>
            </a:pPr>
            <a:endParaRPr sz="3600" dirty="0"/>
          </a:p>
          <a:p>
            <a:pPr>
              <a:defRPr sz="4000" b="1"/>
            </a:pPr>
            <a:r>
              <a:rPr sz="4400" dirty="0"/>
              <a:t>ESMD</a:t>
            </a:r>
            <a:r>
              <a:rPr lang="zh-CN" altLang="en-US" sz="4400" dirty="0"/>
              <a:t>：</a:t>
            </a:r>
            <a:r>
              <a:rPr sz="4400" dirty="0" err="1"/>
              <a:t>点对之间计算受力的独立框架</a:t>
            </a:r>
            <a:endParaRPr sz="4400" dirty="0"/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Incremental Cell List </a:t>
            </a:r>
            <a:r>
              <a:rPr sz="3600" dirty="0" err="1"/>
              <a:t>Building：粒子运行之后快速重建新的Cell</a:t>
            </a:r>
            <a:r>
              <a:rPr sz="3600" dirty="0"/>
              <a:t> List</a:t>
            </a:r>
          </a:p>
          <a:p>
            <a:pPr marL="304800" indent="-304800">
              <a:buSzPct val="123000"/>
              <a:buChar char="•"/>
              <a:defRPr sz="3200"/>
            </a:pPr>
            <a:r>
              <a:rPr sz="3600" dirty="0"/>
              <a:t>Cell-based </a:t>
            </a:r>
            <a:r>
              <a:rPr sz="3600" dirty="0" err="1"/>
              <a:t>Packing：多节点中Cell</a:t>
            </a:r>
            <a:r>
              <a:rPr sz="3600" dirty="0"/>
              <a:t> </a:t>
            </a:r>
            <a:r>
              <a:rPr sz="3600" dirty="0" err="1"/>
              <a:t>List维护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unway TaihuLight Supercompu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Sunway TaihuLight Supercomputer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43" y="4351824"/>
            <a:ext cx="10237479" cy="598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59" y="3657753"/>
            <a:ext cx="7960727" cy="7369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W26010"/>
          <p:cNvSpPr txBox="1"/>
          <p:nvPr/>
        </p:nvSpPr>
        <p:spPr>
          <a:xfrm>
            <a:off x="5349972" y="10684751"/>
            <a:ext cx="14414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SW26010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olecular dynamics (MD) simu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Molecular dynamics (MD) simulations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428" y="3326315"/>
            <a:ext cx="6535008" cy="2432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587" y="7085046"/>
            <a:ext cx="9460689" cy="307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188" y="3751513"/>
            <a:ext cx="6535008" cy="1582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91" y="6571129"/>
            <a:ext cx="5715001" cy="410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he Particle-Mesh Ewald method"/>
          <p:cNvSpPr txBox="1"/>
          <p:nvPr/>
        </p:nvSpPr>
        <p:spPr>
          <a:xfrm>
            <a:off x="19056077" y="6329834"/>
            <a:ext cx="456285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the Particle-Mesh Ewald method</a:t>
            </a:r>
          </a:p>
        </p:txBody>
      </p:sp>
      <p:sp>
        <p:nvSpPr>
          <p:cNvPr id="171" name="线条"/>
          <p:cNvSpPr/>
          <p:nvPr/>
        </p:nvSpPr>
        <p:spPr>
          <a:xfrm>
            <a:off x="16518931" y="5628034"/>
            <a:ext cx="1" cy="18649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utation of Pair-wise 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Computation of Pair-wise Interactions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51" y="3924833"/>
            <a:ext cx="6601155" cy="2490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4"/>
          <a:srcRect b="56252"/>
          <a:stretch>
            <a:fillRect/>
          </a:stretch>
        </p:blipFill>
        <p:spPr>
          <a:xfrm>
            <a:off x="9027010" y="3961209"/>
            <a:ext cx="6329980" cy="213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5"/>
          <a:srcRect t="69576"/>
          <a:stretch>
            <a:fillRect/>
          </a:stretch>
        </p:blipFill>
        <p:spPr>
          <a:xfrm>
            <a:off x="16299151" y="3902591"/>
            <a:ext cx="6540501" cy="253464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Naive"/>
          <p:cNvSpPr txBox="1"/>
          <p:nvPr/>
        </p:nvSpPr>
        <p:spPr>
          <a:xfrm>
            <a:off x="4577934" y="6610575"/>
            <a:ext cx="8817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Naive</a:t>
            </a:r>
          </a:p>
        </p:txBody>
      </p:sp>
      <p:sp>
        <p:nvSpPr>
          <p:cNvPr id="182" name="Neighbor-List"/>
          <p:cNvSpPr txBox="1"/>
          <p:nvPr/>
        </p:nvSpPr>
        <p:spPr>
          <a:xfrm>
            <a:off x="11226074" y="6610575"/>
            <a:ext cx="19546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Neighbor-List</a:t>
            </a:r>
          </a:p>
        </p:txBody>
      </p:sp>
      <p:sp>
        <p:nvSpPr>
          <p:cNvPr id="183" name="Cell List"/>
          <p:cNvSpPr txBox="1"/>
          <p:nvPr/>
        </p:nvSpPr>
        <p:spPr>
          <a:xfrm>
            <a:off x="18967573" y="6763052"/>
            <a:ext cx="1203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Cell List</a:t>
            </a:r>
          </a:p>
        </p:txBody>
      </p:sp>
      <p:sp>
        <p:nvSpPr>
          <p:cNvPr id="184" name="矩形"/>
          <p:cNvSpPr/>
          <p:nvPr/>
        </p:nvSpPr>
        <p:spPr>
          <a:xfrm>
            <a:off x="2841175" y="4884298"/>
            <a:ext cx="5253805" cy="147158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矩形"/>
          <p:cNvSpPr/>
          <p:nvPr/>
        </p:nvSpPr>
        <p:spPr>
          <a:xfrm>
            <a:off x="10001598" y="4776559"/>
            <a:ext cx="4403634" cy="1257229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矩形"/>
          <p:cNvSpPr/>
          <p:nvPr/>
        </p:nvSpPr>
        <p:spPr>
          <a:xfrm>
            <a:off x="17199564" y="4621337"/>
            <a:ext cx="4749704" cy="181203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A940032B-4844-3943-9DD4-EED3E1E7B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145" y="8064706"/>
            <a:ext cx="8372017" cy="362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766AE766-87E3-774F-909A-555A4B77B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8611" y="8090042"/>
            <a:ext cx="7287655" cy="3574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PTIMIZATION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METHODS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ptimization based on pmemd’s Nonbonded Kern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588">
              <a:defRPr sz="7225" spc="-144"/>
            </a:lvl1pPr>
          </a:lstStyle>
          <a:p>
            <a:r>
              <a:t>Optimization based on pmemd’s Nonbonded Kernel</a:t>
            </a:r>
          </a:p>
        </p:txBody>
      </p:sp>
      <p:pic>
        <p:nvPicPr>
          <p:cNvPr id="19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4" y="5592834"/>
            <a:ext cx="13970732" cy="557833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同一个Cell的点存在一起，有更好的局部性"/>
          <p:cNvSpPr txBox="1"/>
          <p:nvPr/>
        </p:nvSpPr>
        <p:spPr>
          <a:xfrm>
            <a:off x="5886450" y="3717091"/>
            <a:ext cx="77152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同一个Cell的点存在一起，有更好的局部性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ell-wise Interactions based on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Cell-wise Interactions based on Images</a:t>
            </a:r>
          </a:p>
        </p:txBody>
      </p:sp>
      <p:sp>
        <p:nvSpPr>
          <p:cNvPr id="196" name="利用牛顿第三定理，两个点对之间只需要计算一次力。引入写冲突问题。"/>
          <p:cNvSpPr txBox="1"/>
          <p:nvPr/>
        </p:nvSpPr>
        <p:spPr>
          <a:xfrm>
            <a:off x="4275570" y="11308013"/>
            <a:ext cx="1583286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dirty="0" err="1"/>
              <a:t>利用牛顿第三定理，两个点对之间只需要计算一次力</a:t>
            </a:r>
            <a:r>
              <a:rPr lang="zh-CN" altLang="en-US" dirty="0"/>
              <a:t>，减小计算量，</a:t>
            </a:r>
            <a:r>
              <a:rPr dirty="0" err="1"/>
              <a:t>引入写冲突问题</a:t>
            </a:r>
            <a:r>
              <a:rPr dirty="0"/>
              <a:t>。</a:t>
            </a:r>
          </a:p>
        </p:txBody>
      </p:sp>
      <p:grpSp>
        <p:nvGrpSpPr>
          <p:cNvPr id="225" name="成组"/>
          <p:cNvGrpSpPr/>
          <p:nvPr/>
        </p:nvGrpSpPr>
        <p:grpSpPr>
          <a:xfrm>
            <a:off x="15051951" y="3856259"/>
            <a:ext cx="5056479" cy="5954176"/>
            <a:chOff x="0" y="0"/>
            <a:chExt cx="5056476" cy="5954174"/>
          </a:xfrm>
        </p:grpSpPr>
        <p:grpSp>
          <p:nvGrpSpPr>
            <p:cNvPr id="222" name="成组"/>
            <p:cNvGrpSpPr/>
            <p:nvPr/>
          </p:nvGrpSpPr>
          <p:grpSpPr>
            <a:xfrm>
              <a:off x="23514" y="929674"/>
              <a:ext cx="5032963" cy="5024501"/>
              <a:chOff x="0" y="0"/>
              <a:chExt cx="5032962" cy="5024500"/>
            </a:xfrm>
          </p:grpSpPr>
          <p:sp>
            <p:nvSpPr>
              <p:cNvPr id="197" name="正方形"/>
              <p:cNvSpPr/>
              <p:nvPr/>
            </p:nvSpPr>
            <p:spPr>
              <a:xfrm>
                <a:off x="0" y="1001553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正方形"/>
              <p:cNvSpPr/>
              <p:nvPr/>
            </p:nvSpPr>
            <p:spPr>
              <a:xfrm>
                <a:off x="2959" y="0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" name="正方形"/>
              <p:cNvSpPr/>
              <p:nvPr/>
            </p:nvSpPr>
            <p:spPr>
              <a:xfrm>
                <a:off x="1002616" y="0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正方形"/>
              <p:cNvSpPr/>
              <p:nvPr/>
            </p:nvSpPr>
            <p:spPr>
              <a:xfrm>
                <a:off x="2012213" y="0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" name="正方形"/>
              <p:cNvSpPr/>
              <p:nvPr/>
            </p:nvSpPr>
            <p:spPr>
              <a:xfrm>
                <a:off x="3017789" y="0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正方形"/>
              <p:cNvSpPr/>
              <p:nvPr/>
            </p:nvSpPr>
            <p:spPr>
              <a:xfrm>
                <a:off x="4027386" y="0"/>
                <a:ext cx="1005577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正方形"/>
              <p:cNvSpPr/>
              <p:nvPr/>
            </p:nvSpPr>
            <p:spPr>
              <a:xfrm>
                <a:off x="999656" y="1001553"/>
                <a:ext cx="1005577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4" name="正方形"/>
              <p:cNvSpPr/>
              <p:nvPr/>
            </p:nvSpPr>
            <p:spPr>
              <a:xfrm>
                <a:off x="2009254" y="1001553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5" name="正方形"/>
              <p:cNvSpPr/>
              <p:nvPr/>
            </p:nvSpPr>
            <p:spPr>
              <a:xfrm>
                <a:off x="3014829" y="1001553"/>
                <a:ext cx="1005577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" name="正方形"/>
              <p:cNvSpPr/>
              <p:nvPr/>
            </p:nvSpPr>
            <p:spPr>
              <a:xfrm>
                <a:off x="4024427" y="1001553"/>
                <a:ext cx="1005576" cy="1005576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" name="正方形"/>
              <p:cNvSpPr/>
              <p:nvPr/>
            </p:nvSpPr>
            <p:spPr>
              <a:xfrm>
                <a:off x="0" y="2007774"/>
                <a:ext cx="1005576" cy="1005577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" name="正方形"/>
              <p:cNvSpPr/>
              <p:nvPr/>
            </p:nvSpPr>
            <p:spPr>
              <a:xfrm>
                <a:off x="999656" y="2007774"/>
                <a:ext cx="1005577" cy="1005577"/>
              </a:xfrm>
              <a:prstGeom prst="rect">
                <a:avLst/>
              </a:prstGeom>
              <a:solidFill>
                <a:srgbClr val="D5D5D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" name="正方形"/>
              <p:cNvSpPr/>
              <p:nvPr/>
            </p:nvSpPr>
            <p:spPr>
              <a:xfrm>
                <a:off x="2009254" y="2007774"/>
                <a:ext cx="1005576" cy="1005577"/>
              </a:xfrm>
              <a:prstGeom prst="rect">
                <a:avLst/>
              </a:prstGeom>
              <a:solidFill>
                <a:srgbClr val="92929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" name="正方形"/>
              <p:cNvSpPr/>
              <p:nvPr/>
            </p:nvSpPr>
            <p:spPr>
              <a:xfrm>
                <a:off x="3014829" y="2007774"/>
                <a:ext cx="1005577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" name="正方形"/>
              <p:cNvSpPr/>
              <p:nvPr/>
            </p:nvSpPr>
            <p:spPr>
              <a:xfrm>
                <a:off x="4024427" y="200777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" name="正方形"/>
              <p:cNvSpPr/>
              <p:nvPr/>
            </p:nvSpPr>
            <p:spPr>
              <a:xfrm>
                <a:off x="0" y="301270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" name="正方形"/>
              <p:cNvSpPr/>
              <p:nvPr/>
            </p:nvSpPr>
            <p:spPr>
              <a:xfrm>
                <a:off x="999656" y="3012704"/>
                <a:ext cx="1005577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" name="正方形"/>
              <p:cNvSpPr/>
              <p:nvPr/>
            </p:nvSpPr>
            <p:spPr>
              <a:xfrm>
                <a:off x="2009254" y="301270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" name="正方形"/>
              <p:cNvSpPr/>
              <p:nvPr/>
            </p:nvSpPr>
            <p:spPr>
              <a:xfrm>
                <a:off x="3014829" y="3012704"/>
                <a:ext cx="1005577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" name="正方形"/>
              <p:cNvSpPr/>
              <p:nvPr/>
            </p:nvSpPr>
            <p:spPr>
              <a:xfrm>
                <a:off x="4024427" y="301270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" name="正方形"/>
              <p:cNvSpPr/>
              <p:nvPr/>
            </p:nvSpPr>
            <p:spPr>
              <a:xfrm>
                <a:off x="0" y="401892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" name="正方形"/>
              <p:cNvSpPr/>
              <p:nvPr/>
            </p:nvSpPr>
            <p:spPr>
              <a:xfrm>
                <a:off x="999656" y="4018924"/>
                <a:ext cx="1005577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9" name="正方形"/>
              <p:cNvSpPr/>
              <p:nvPr/>
            </p:nvSpPr>
            <p:spPr>
              <a:xfrm>
                <a:off x="2009254" y="401892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0" name="正方形"/>
              <p:cNvSpPr/>
              <p:nvPr/>
            </p:nvSpPr>
            <p:spPr>
              <a:xfrm>
                <a:off x="3014829" y="4018924"/>
                <a:ext cx="1005577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1" name="正方形"/>
              <p:cNvSpPr/>
              <p:nvPr/>
            </p:nvSpPr>
            <p:spPr>
              <a:xfrm>
                <a:off x="4024427" y="4018924"/>
                <a:ext cx="1005576" cy="1005577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23" name="双箭头"/>
            <p:cNvSpPr/>
            <p:nvPr/>
          </p:nvSpPr>
          <p:spPr>
            <a:xfrm>
              <a:off x="0" y="743280"/>
              <a:ext cx="2043816" cy="106429"/>
            </a:xfrm>
            <a:prstGeom prst="leftRightArrow">
              <a:avLst>
                <a:gd name="adj1" fmla="val 20963"/>
                <a:gd name="adj2" fmla="val 3291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方程"/>
                <p:cNvSpPr txBox="1"/>
                <p:nvPr/>
              </p:nvSpPr>
              <p:spPr>
                <a:xfrm>
                  <a:off x="438390" y="0"/>
                  <a:ext cx="1167036" cy="6633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sub>
                        </m:sSub>
                        <m:r>
                          <a:rPr sz="24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>
                          <m:fPr>
                            <m:ctrlPr>
                              <a:rPr sz="24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2400" i="1">
                                    <a:solidFill>
                                      <a:srgbClr val="5E5E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2400" i="1">
                                    <a:solidFill>
                                      <a:srgbClr val="5E5E5E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sz="2400" i="1">
                                    <a:solidFill>
                                      <a:srgbClr val="5E5E5E"/>
                                    </a:solidFill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</m:sub>
                            </m:sSub>
                          </m:num>
                          <m:den>
                            <m:r>
                              <a:rPr sz="24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sz="2400">
                    <a:solidFill>
                      <a:srgbClr val="5E5E5E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方程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90" y="0"/>
                  <a:ext cx="1167036" cy="663315"/>
                </a:xfrm>
                <a:prstGeom prst="rect">
                  <a:avLst/>
                </a:prstGeom>
                <a:blipFill>
                  <a:blip r:embed="rId3"/>
                  <a:stretch>
                    <a:fillRect l="-8602" t="-3774" r="-22581" b="-188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图像" descr="图像">
            <a:extLst>
              <a:ext uri="{FF2B5EF4-FFF2-40B4-BE49-F238E27FC236}">
                <a16:creationId xmlns:a16="http://schemas.microsoft.com/office/drawing/2014/main" id="{FBEAC144-8523-D44E-BBDC-BC2E2EFF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13" y="4792314"/>
            <a:ext cx="8322487" cy="4082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daptive Replica Sum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Adaptive Replica </a:t>
            </a:r>
            <a:r>
              <a:rPr lang="en" dirty="0"/>
              <a:t>Summation</a:t>
            </a:r>
            <a:endParaRPr dirty="0"/>
          </a:p>
        </p:txBody>
      </p:sp>
      <p:pic>
        <p:nvPicPr>
          <p:cNvPr id="22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085" y="3947309"/>
            <a:ext cx="10492711" cy="619467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avoid write conﬂits…"/>
          <p:cNvSpPr txBox="1"/>
          <p:nvPr/>
        </p:nvSpPr>
        <p:spPr>
          <a:xfrm>
            <a:off x="3011079" y="4566412"/>
            <a:ext cx="7839870" cy="45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avoid write conﬂits</a:t>
            </a:r>
          </a:p>
          <a:p>
            <a:pPr marL="508000" indent="-508000">
              <a:buSzPct val="123000"/>
              <a:buChar char="•"/>
              <a:defRPr sz="3200"/>
            </a:pPr>
            <a:r>
              <a:t>full-replica-summation</a:t>
            </a:r>
          </a:p>
          <a:p>
            <a:pPr marL="508000" indent="-508000">
              <a:buSzPct val="123000"/>
              <a:buChar char="•"/>
              <a:defRPr sz="3200"/>
            </a:pPr>
            <a:r>
              <a:t>disabling Newton’s 3rd law</a:t>
            </a:r>
          </a:p>
          <a:p>
            <a:pPr marL="508000" indent="-508000">
              <a:buSzPct val="123000"/>
              <a:buChar char="•"/>
              <a:defRPr sz="3200"/>
            </a:pPr>
            <a:r>
              <a:t>Adaptive Replica Summation</a:t>
            </a:r>
          </a:p>
          <a:p>
            <a:pPr>
              <a:defRPr sz="4000"/>
            </a:pPr>
            <a:endParaRPr/>
          </a:p>
          <a:p>
            <a:pPr>
              <a:defRPr sz="4000"/>
            </a:pPr>
            <a:endParaRPr/>
          </a:p>
          <a:p>
            <a:pPr>
              <a:defRPr sz="4000"/>
            </a:pPr>
            <a:endParaRPr/>
          </a:p>
          <a:p>
            <a:pPr>
              <a:defRPr sz="4000"/>
            </a:pPr>
            <a:r>
              <a:t>Inspector-executor scheme</a:t>
            </a:r>
          </a:p>
        </p:txBody>
      </p:sp>
      <p:sp>
        <p:nvSpPr>
          <p:cNvPr id="230" name="1   2   3   4   5   6  7   8   9  10 11"/>
          <p:cNvSpPr txBox="1"/>
          <p:nvPr/>
        </p:nvSpPr>
        <p:spPr>
          <a:xfrm>
            <a:off x="14668628" y="3475385"/>
            <a:ext cx="470962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  </a:t>
            </a:r>
            <a:r>
              <a:rPr dirty="0"/>
              <a:t>1   2   3   4   5   6  7   8   9  10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444</Words>
  <Application>Microsoft Macintosh PowerPoint</Application>
  <PresentationFormat>自定义</PresentationFormat>
  <Paragraphs>104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Cambria Math</vt:lpstr>
      <vt:lpstr>Helvetica Neue</vt:lpstr>
      <vt:lpstr>Helvetica Neue Medium</vt:lpstr>
      <vt:lpstr>21_BasicWhite</vt:lpstr>
      <vt:lpstr>Cell-List based Molecular Dynamics on Many-Core Processors: A Case Study on Sunway TaihuLight Supercomputer</vt:lpstr>
      <vt:lpstr>BACKGROUND</vt:lpstr>
      <vt:lpstr>Sunway TaihuLight Supercomputer</vt:lpstr>
      <vt:lpstr>Molecular dynamics (MD) simulations</vt:lpstr>
      <vt:lpstr>Computation of Pair-wise Interactions</vt:lpstr>
      <vt:lpstr>OPTIMIZATION METHODS</vt:lpstr>
      <vt:lpstr>Optimization based on pmemd’s Nonbonded Kernel</vt:lpstr>
      <vt:lpstr>Cell-wise Interactions based on Images</vt:lpstr>
      <vt:lpstr>Adaptive Replica Summation</vt:lpstr>
      <vt:lpstr>Vectorization of Cell-wise Interactions</vt:lpstr>
      <vt:lpstr>Vectorization of Cell-wise Interactions</vt:lpstr>
      <vt:lpstr>Vectorization of Cell-wise Interactions</vt:lpstr>
      <vt:lpstr>Particle-cell Cutoff Checking Filter</vt:lpstr>
      <vt:lpstr>Particle-cell Cutoff Checking Filter</vt:lpstr>
      <vt:lpstr>Optimizations of ESMD</vt:lpstr>
      <vt:lpstr>PERFORMANCE EVALUATION</vt:lpstr>
      <vt:lpstr>Incremental performance evaluations with different optimization techniques on a single TaihuLight node</vt:lpstr>
      <vt:lpstr>Performance comparison to other platforms</vt:lpstr>
      <vt:lpstr>Proﬁling of ESMD</vt:lpstr>
      <vt:lpstr>cutoff distance</vt:lpstr>
      <vt:lpstr>Performance of ESMD and LAMMPS</vt:lpstr>
      <vt:lpstr>Scalability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Cell-List based Molecular Dynamics on Many-Core Processors: A Case Study on Sunway TaihuLight Supercomputer</dc:title>
  <cp:lastModifiedBy>office user</cp:lastModifiedBy>
  <cp:revision>40</cp:revision>
  <dcterms:modified xsi:type="dcterms:W3CDTF">2021-07-14T09:02:28Z</dcterms:modified>
</cp:coreProperties>
</file>